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7" r:id="rId2"/>
    <p:sldId id="258" r:id="rId3"/>
    <p:sldId id="259" r:id="rId4"/>
    <p:sldId id="568" r:id="rId5"/>
    <p:sldId id="571" r:id="rId6"/>
    <p:sldId id="583" r:id="rId7"/>
    <p:sldId id="584" r:id="rId8"/>
    <p:sldId id="585" r:id="rId9"/>
    <p:sldId id="586" r:id="rId10"/>
    <p:sldId id="587" r:id="rId11"/>
    <p:sldId id="588" r:id="rId12"/>
    <p:sldId id="589" r:id="rId13"/>
    <p:sldId id="590" r:id="rId14"/>
    <p:sldId id="591" r:id="rId15"/>
    <p:sldId id="592" r:id="rId16"/>
    <p:sldId id="593" r:id="rId17"/>
    <p:sldId id="594" r:id="rId18"/>
    <p:sldId id="642" r:id="rId19"/>
    <p:sldId id="595" r:id="rId20"/>
    <p:sldId id="596" r:id="rId21"/>
    <p:sldId id="644" r:id="rId22"/>
    <p:sldId id="601" r:id="rId23"/>
    <p:sldId id="597" r:id="rId24"/>
    <p:sldId id="598" r:id="rId25"/>
    <p:sldId id="599" r:id="rId26"/>
    <p:sldId id="600" r:id="rId27"/>
    <p:sldId id="610" r:id="rId28"/>
    <p:sldId id="609" r:id="rId29"/>
    <p:sldId id="611" r:id="rId30"/>
    <p:sldId id="614" r:id="rId31"/>
    <p:sldId id="615" r:id="rId32"/>
    <p:sldId id="616" r:id="rId33"/>
    <p:sldId id="617" r:id="rId34"/>
    <p:sldId id="619" r:id="rId35"/>
    <p:sldId id="620" r:id="rId36"/>
    <p:sldId id="621" r:id="rId37"/>
    <p:sldId id="622" r:id="rId38"/>
    <p:sldId id="623" r:id="rId39"/>
    <p:sldId id="624" r:id="rId40"/>
    <p:sldId id="625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D4C4"/>
    <a:srgbClr val="FFD8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4"/>
    <p:restoredTop sz="94643"/>
  </p:normalViewPr>
  <p:slideViewPr>
    <p:cSldViewPr snapToGrid="0" snapToObjects="1">
      <p:cViewPr varScale="1">
        <p:scale>
          <a:sx n="135" d="100"/>
          <a:sy n="135" d="100"/>
        </p:scale>
        <p:origin x="-3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2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99115-4882-D242-80EE-E93AD911618F}" type="datetimeFigureOut">
              <a:rPr lang="en-US" smtClean="0"/>
              <a:t>4/20/18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C353C-B618-F049-BA49-020FC7E52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46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CCC4-0C0E-B640-BD12-CD7632D0E76F}" type="datetimeFigureOut">
              <a:rPr lang="en-US" smtClean="0"/>
              <a:t>4/20/18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1070-B3B6-AC4A-A63E-6B82626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68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CCC4-0C0E-B640-BD12-CD7632D0E76F}" type="datetimeFigureOut">
              <a:rPr lang="en-US" smtClean="0"/>
              <a:t>4/20/18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1070-B3B6-AC4A-A63E-6B82626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11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CCC4-0C0E-B640-BD12-CD7632D0E76F}" type="datetimeFigureOut">
              <a:rPr lang="en-US" smtClean="0"/>
              <a:t>4/20/18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1070-B3B6-AC4A-A63E-6B82626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0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CCC4-0C0E-B640-BD12-CD7632D0E76F}" type="datetimeFigureOut">
              <a:rPr lang="en-US" smtClean="0"/>
              <a:t>4/20/18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1070-B3B6-AC4A-A63E-6B82626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94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CCC4-0C0E-B640-BD12-CD7632D0E76F}" type="datetimeFigureOut">
              <a:rPr lang="en-US" smtClean="0"/>
              <a:t>4/20/18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1070-B3B6-AC4A-A63E-6B82626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19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CCC4-0C0E-B640-BD12-CD7632D0E76F}" type="datetimeFigureOut">
              <a:rPr lang="en-US" smtClean="0"/>
              <a:t>4/20/18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1070-B3B6-AC4A-A63E-6B82626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3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CCC4-0C0E-B640-BD12-CD7632D0E76F}" type="datetimeFigureOut">
              <a:rPr lang="en-US" smtClean="0"/>
              <a:t>4/20/18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1070-B3B6-AC4A-A63E-6B82626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85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CCC4-0C0E-B640-BD12-CD7632D0E76F}" type="datetimeFigureOut">
              <a:rPr lang="en-US" smtClean="0"/>
              <a:t>4/20/18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1070-B3B6-AC4A-A63E-6B82626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CCC4-0C0E-B640-BD12-CD7632D0E76F}" type="datetimeFigureOut">
              <a:rPr lang="en-US" smtClean="0"/>
              <a:t>4/20/18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1070-B3B6-AC4A-A63E-6B82626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6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CCC4-0C0E-B640-BD12-CD7632D0E76F}" type="datetimeFigureOut">
              <a:rPr lang="en-US" smtClean="0"/>
              <a:t>4/20/18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1070-B3B6-AC4A-A63E-6B82626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12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CCC4-0C0E-B640-BD12-CD7632D0E76F}" type="datetimeFigureOut">
              <a:rPr lang="en-US" smtClean="0"/>
              <a:t>4/20/18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1070-B3B6-AC4A-A63E-6B82626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32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6CCC4-0C0E-B640-BD12-CD7632D0E76F}" type="datetimeFigureOut">
              <a:rPr lang="en-US" smtClean="0"/>
              <a:t>4/20/18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21070-B3B6-AC4A-A63E-6B82626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2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1.bp.blogspot.com/_guSOnFRs_Ks/THtz_TKGggI/AAAAAAAAAKo/FExHmjVH1LQ/s1600/rna-structure.jpg" TargetMode="External"/><Relationship Id="rId3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Concepts of Biology</a:t>
            </a:r>
            <a:br>
              <a:rPr lang="en-US" dirty="0"/>
            </a:br>
            <a:r>
              <a:rPr lang="en-US" dirty="0" err="1"/>
              <a:t>Biol</a:t>
            </a:r>
            <a:r>
              <a:rPr lang="en-US" dirty="0"/>
              <a:t> 111</a:t>
            </a:r>
            <a:br>
              <a:rPr lang="en-US" dirty="0"/>
            </a:br>
            <a:r>
              <a:rPr lang="en-US" dirty="0"/>
              <a:t>Minot State University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/>
              <a:t>Lecture, MWF 12:00-12:50 pm </a:t>
            </a:r>
          </a:p>
          <a:p>
            <a:r>
              <a:rPr lang="en-US" dirty="0"/>
              <a:t>Cyril Moore Science Center, Room 16</a:t>
            </a:r>
          </a:p>
          <a:p>
            <a:r>
              <a:rPr lang="en-US" dirty="0"/>
              <a:t>Lab, Tuesdays/Thursdays</a:t>
            </a:r>
          </a:p>
          <a:p>
            <a:r>
              <a:rPr lang="en-US" dirty="0"/>
              <a:t>Swain Hall, Room 304</a:t>
            </a:r>
          </a:p>
        </p:txBody>
      </p:sp>
      <p:pic>
        <p:nvPicPr>
          <p:cNvPr id="1026" name="Picture 2" descr="BiologyColor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3886200" cy="167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2099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xmlns="" id="{BF36566F-01ED-DF43-9010-CA4D91E07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i="1">
                <a:ea typeface="ＭＳ Ｐゴシック" panose="020B0600070205080204" pitchFamily="34" charset="-128"/>
              </a:rPr>
              <a:t>Semi-conservative </a:t>
            </a:r>
            <a:r>
              <a:rPr lang="en-US" altLang="en-US">
                <a:ea typeface="ＭＳ Ｐゴシック" panose="020B0600070205080204" pitchFamily="34" charset="-128"/>
              </a:rPr>
              <a:t>replication</a:t>
            </a:r>
          </a:p>
        </p:txBody>
      </p:sp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xmlns="" id="{6F2E5702-0A33-8B4A-82E5-19B785395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 The complementary base-pairing structure of DNA suggested to W and C that each strand was really a “mirror image” of the other.  (not an exact copy, but one that reflected the other).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Experiments showed that duplication of DNA used a template mechanism.</a:t>
            </a:r>
          </a:p>
        </p:txBody>
      </p:sp>
    </p:spTree>
    <p:extLst>
      <p:ext uri="{BB962C8B-B14F-4D97-AF65-F5344CB8AC3E}">
        <p14:creationId xmlns:p14="http://schemas.microsoft.com/office/powerpoint/2010/main" val="1771848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xmlns="" id="{EE65E3BB-F2E1-3B40-ABD9-D599A7050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1202" name="Content Placeholder 2">
            <a:extLst>
              <a:ext uri="{FF2B5EF4-FFF2-40B4-BE49-F238E27FC236}">
                <a16:creationId xmlns:a16="http://schemas.microsoft.com/office/drawing/2014/main" xmlns="" id="{77C7F45C-8E5C-A546-8FC3-281F5C6DF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Each strand of a DNA molecule can act as a template to copy a second strand.  The new molecule has the same overall nucleotide sequence, but will be made of one old strand and one new strand.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The new DNA molecule is half-conserved (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semi-conserved)</a:t>
            </a:r>
          </a:p>
        </p:txBody>
      </p:sp>
    </p:spTree>
    <p:extLst>
      <p:ext uri="{BB962C8B-B14F-4D97-AF65-F5344CB8AC3E}">
        <p14:creationId xmlns:p14="http://schemas.microsoft.com/office/powerpoint/2010/main" val="4189876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xmlns="" id="{4399B1FA-203B-1B43-8322-CC1B4FC6C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911350" cy="344488"/>
          </a:xfrm>
        </p:spPr>
        <p:txBody>
          <a:bodyPr>
            <a:normAutofit fontScale="90000"/>
          </a:bodyPr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Fig. 11.6</a:t>
            </a:r>
          </a:p>
        </p:txBody>
      </p:sp>
      <p:pic>
        <p:nvPicPr>
          <p:cNvPr id="52226" name="Picture 2" descr="mad25510_11_06.jpg">
            <a:extLst>
              <a:ext uri="{FF2B5EF4-FFF2-40B4-BE49-F238E27FC236}">
                <a16:creationId xmlns:a16="http://schemas.microsoft.com/office/drawing/2014/main" xmlns="" id="{DFC80E55-599F-C843-9278-639FD2543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177800"/>
            <a:ext cx="3703638" cy="6515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947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xmlns="" id="{DFA91BC2-40B8-1C4F-9F84-18D141C84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Try this with any sequence of DNA!</a:t>
            </a:r>
          </a:p>
        </p:txBody>
      </p:sp>
      <p:pic>
        <p:nvPicPr>
          <p:cNvPr id="53250" name="Picture 2" descr="http://www.chemguide.co.uk/organicprops/aminoacids/dnarep4.gif">
            <a:extLst>
              <a:ext uri="{FF2B5EF4-FFF2-40B4-BE49-F238E27FC236}">
                <a16:creationId xmlns:a16="http://schemas.microsoft.com/office/drawing/2014/main" xmlns="" id="{C7EBD4EC-6D24-F143-93F7-BDE1D24B3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60513"/>
            <a:ext cx="6248400" cy="517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836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xmlns="" id="{D3140D07-4E10-334C-B998-041EBED52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Connecting concepts…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xmlns="" id="{867AB84B-1743-3746-8C76-3D9B30C3A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 In your cells, where is the DNA?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When is DNA copied?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Why is DNA copied?</a:t>
            </a:r>
          </a:p>
        </p:txBody>
      </p:sp>
      <p:pic>
        <p:nvPicPr>
          <p:cNvPr id="54275" name="Picture 1">
            <a:extLst>
              <a:ext uri="{FF2B5EF4-FFF2-40B4-BE49-F238E27FC236}">
                <a16:creationId xmlns:a16="http://schemas.microsoft.com/office/drawing/2014/main" xmlns="" id="{AC87B573-BAE3-8E4C-BEC1-D42CA41B8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0" y="2173288"/>
            <a:ext cx="3503613" cy="35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845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xmlns="" id="{B73F16A2-AA4E-3E4E-AD2E-7EDEB71D8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We’ve addressed some questions…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xmlns="" id="{26AE9B73-BEF9-8E4D-B0EF-E69CD5BBA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ea typeface="MS PGothic" charset="0"/>
                <a:cs typeface="MS PGothic" charset="0"/>
              </a:rPr>
              <a:t>If DNA is the the genetic material----how does it work?  </a:t>
            </a:r>
            <a:r>
              <a:rPr lang="en-US" b="1" dirty="0">
                <a:solidFill>
                  <a:srgbClr val="3366FF"/>
                </a:solidFill>
                <a:ea typeface="MS PGothic" charset="0"/>
                <a:cs typeface="MS PGothic" charset="0"/>
              </a:rPr>
              <a:t>What does it look like? </a:t>
            </a:r>
            <a:r>
              <a:rPr lang="en-US" dirty="0">
                <a:solidFill>
                  <a:srgbClr val="FF0000"/>
                </a:solidFill>
                <a:ea typeface="MS PGothic" charset="0"/>
                <a:cs typeface="MS PGothic" charset="0"/>
              </a:rPr>
              <a:t>Is it durable? </a:t>
            </a:r>
            <a:r>
              <a:rPr lang="en-US" b="1" dirty="0">
                <a:solidFill>
                  <a:srgbClr val="3366FF"/>
                </a:solidFill>
                <a:ea typeface="MS PGothic" charset="0"/>
                <a:cs typeface="MS PGothic" charset="0"/>
              </a:rPr>
              <a:t>How is it copied?  </a:t>
            </a:r>
            <a:r>
              <a:rPr lang="en-US" dirty="0">
                <a:solidFill>
                  <a:srgbClr val="FF0000"/>
                </a:solidFill>
                <a:ea typeface="MS PGothic" charset="0"/>
                <a:cs typeface="MS PGothic" charset="0"/>
              </a:rPr>
              <a:t>How does it code for information? How might it change gradually?</a:t>
            </a:r>
          </a:p>
          <a:p>
            <a:pPr marL="0" indent="0">
              <a:buFont typeface="Arial" charset="0"/>
              <a:buNone/>
              <a:defRPr/>
            </a:pPr>
            <a:endParaRPr lang="en-US" dirty="0">
              <a:ea typeface="MS PGothic" charset="0"/>
              <a:cs typeface="MS PGothic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940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xmlns="" id="{2C562DE0-F7C1-A948-BCEC-C97EE4D83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More work on DNA…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xmlns="" id="{2CF652D5-B2BE-A24E-81AF-8F31918F3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  <a:cs typeface="MS PGothic" charset="0"/>
              </a:rPr>
              <a:t>How does it code for information?   What kind of information does it code for?</a:t>
            </a:r>
          </a:p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  <a:cs typeface="MS PGothic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  <a:cs typeface="MS PGothic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  <a:cs typeface="MS PGothic" charset="0"/>
              </a:rPr>
              <a:t>These are the topics of </a:t>
            </a:r>
            <a:r>
              <a:rPr lang="en-US" b="1" i="1" dirty="0">
                <a:ea typeface="MS PGothic" charset="0"/>
                <a:cs typeface="MS PGothic" charset="0"/>
              </a:rPr>
              <a:t>gene expression </a:t>
            </a:r>
            <a:r>
              <a:rPr lang="en-US" dirty="0">
                <a:ea typeface="MS PGothic" charset="0"/>
                <a:cs typeface="MS PGothic" charset="0"/>
              </a:rPr>
              <a:t>(extracting the information stored in DNA)</a:t>
            </a:r>
          </a:p>
          <a:p>
            <a:pPr>
              <a:buFont typeface="Arial" charset="0"/>
              <a:buChar char="•"/>
              <a:defRPr/>
            </a:pPr>
            <a:endParaRPr lang="en-US" dirty="0">
              <a:solidFill>
                <a:srgbClr val="FF0000"/>
              </a:solidFill>
              <a:ea typeface="MS PGothic" charset="0"/>
              <a:cs typeface="MS PGothic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dirty="0">
              <a:solidFill>
                <a:srgbClr val="FF0000"/>
              </a:solidFill>
              <a:ea typeface="MS PGothic" charset="0"/>
              <a:cs typeface="MS PGothic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dirty="0">
              <a:ea typeface="MS PGothic" charset="0"/>
              <a:cs typeface="MS PGothic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491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xmlns="" id="{022808E5-C3C9-0345-9247-568FDB2CF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Gene expression—part 1</a:t>
            </a:r>
          </a:p>
        </p:txBody>
      </p:sp>
      <p:sp>
        <p:nvSpPr>
          <p:cNvPr id="57346" name="Content Placeholder 2">
            <a:extLst>
              <a:ext uri="{FF2B5EF4-FFF2-40B4-BE49-F238E27FC236}">
                <a16:creationId xmlns:a16="http://schemas.microsoft.com/office/drawing/2014/main" xmlns="" id="{3D563BD5-D9F1-604C-8ED0-378E50740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Gene expression is really a 2-part process.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1. DNA is changed into a similar molecule called RNA in a process called </a:t>
            </a:r>
            <a:r>
              <a:rPr lang="en-US" altLang="en-US" b="1" i="1">
                <a:ea typeface="ＭＳ Ｐゴシック" panose="020B0600070205080204" pitchFamily="34" charset="-128"/>
              </a:rPr>
              <a:t>transcription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3 types of RNA can be transcribed from DNA.  They are known as:</a:t>
            </a:r>
          </a:p>
          <a:p>
            <a:pPr lvl="2"/>
            <a:endParaRPr lang="en-US" altLang="en-US">
              <a:ea typeface="ＭＳ Ｐゴシック" panose="020B0600070205080204" pitchFamily="34" charset="-128"/>
            </a:endParaRPr>
          </a:p>
          <a:p>
            <a:pPr lvl="2"/>
            <a:r>
              <a:rPr lang="en-US" altLang="en-US" b="1">
                <a:ea typeface="ＭＳ Ｐゴシック" panose="020B0600070205080204" pitchFamily="34" charset="-128"/>
              </a:rPr>
              <a:t>mRNA</a:t>
            </a:r>
            <a:r>
              <a:rPr lang="en-US" altLang="en-US">
                <a:ea typeface="ＭＳ Ｐゴシック" panose="020B0600070205080204" pitchFamily="34" charset="-128"/>
              </a:rPr>
              <a:t>—the message for the protein encoded in the DNA.</a:t>
            </a:r>
          </a:p>
          <a:p>
            <a:pPr lvl="2"/>
            <a:r>
              <a:rPr lang="en-US" altLang="en-US" b="1">
                <a:ea typeface="ＭＳ Ｐゴシック" panose="020B0600070205080204" pitchFamily="34" charset="-128"/>
              </a:rPr>
              <a:t>tRNA</a:t>
            </a:r>
            <a:r>
              <a:rPr lang="en-US" altLang="en-US">
                <a:ea typeface="ＭＳ Ｐゴシック" panose="020B0600070205080204" pitchFamily="34" charset="-128"/>
              </a:rPr>
              <a:t>---an adaptor molecule that helps to decode the mRNA.</a:t>
            </a:r>
          </a:p>
          <a:p>
            <a:pPr lvl="2"/>
            <a:r>
              <a:rPr lang="en-US" altLang="en-US" b="1">
                <a:ea typeface="ＭＳ Ｐゴシック" panose="020B0600070205080204" pitchFamily="34" charset="-128"/>
              </a:rPr>
              <a:t>rRNA</a:t>
            </a:r>
            <a:r>
              <a:rPr lang="en-US" altLang="en-US">
                <a:ea typeface="ＭＳ Ｐゴシック" panose="020B0600070205080204" pitchFamily="34" charset="-128"/>
              </a:rPr>
              <a:t>—RNA that is a structural component of the ribosome.</a:t>
            </a:r>
          </a:p>
        </p:txBody>
      </p:sp>
    </p:spTree>
    <p:extLst>
      <p:ext uri="{BB962C8B-B14F-4D97-AF65-F5344CB8AC3E}">
        <p14:creationId xmlns:p14="http://schemas.microsoft.com/office/powerpoint/2010/main" val="3373233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xmlns="" id="{21E778E4-C444-9E4B-AE7F-BD4FC9D0A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911350" cy="344488"/>
          </a:xfrm>
        </p:spPr>
        <p:txBody>
          <a:bodyPr>
            <a:normAutofit fontScale="90000"/>
          </a:bodyPr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Table 11.1</a:t>
            </a:r>
          </a:p>
        </p:txBody>
      </p:sp>
      <p:pic>
        <p:nvPicPr>
          <p:cNvPr id="23554" name="Picture 2" descr="mad25510_t11_01.jpg">
            <a:extLst>
              <a:ext uri="{FF2B5EF4-FFF2-40B4-BE49-F238E27FC236}">
                <a16:creationId xmlns:a16="http://schemas.microsoft.com/office/drawing/2014/main" xmlns="" id="{9C2976CB-AC67-B041-BD66-93149A838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77800"/>
            <a:ext cx="6018213" cy="6515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986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xmlns="" id="{1EE2D963-6ED7-6C42-A056-43815BBA3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xmlns="" id="{54916CA3-756F-664D-9D21-7F57CA3F9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RNA produced is the complementary sequence to one of the DNA strands.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The DNA and the RNA then, have virtually the same sequence, but are made from slightly different chemicals.</a:t>
            </a:r>
          </a:p>
        </p:txBody>
      </p:sp>
    </p:spTree>
    <p:extLst>
      <p:ext uri="{BB962C8B-B14F-4D97-AF65-F5344CB8AC3E}">
        <p14:creationId xmlns:p14="http://schemas.microsoft.com/office/powerpoint/2010/main" val="1065916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Lecture 30</a:t>
            </a:r>
            <a:br>
              <a:rPr lang="en-US" dirty="0"/>
            </a:br>
            <a:r>
              <a:rPr lang="en-US" dirty="0"/>
              <a:t>April 20,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libri" charset="0"/>
                <a:ea typeface="ＭＳ Ｐゴシック" charset="0"/>
              </a:rPr>
              <a:t>Announcements—</a:t>
            </a:r>
          </a:p>
          <a:p>
            <a:r>
              <a:rPr lang="en-US" dirty="0">
                <a:latin typeface="Calibri" charset="0"/>
                <a:ea typeface="ＭＳ Ｐゴシック" charset="0"/>
              </a:rPr>
              <a:t>	Exam 4 not marked yet.  Will get them back in lab next week.  We will go over them next Friday after they are returned</a:t>
            </a:r>
            <a:r>
              <a:rPr lang="en-US" dirty="0" smtClean="0">
                <a:latin typeface="Calibri" charset="0"/>
                <a:ea typeface="ＭＳ Ｐゴシック" charset="0"/>
              </a:rPr>
              <a:t>.</a:t>
            </a:r>
          </a:p>
          <a:p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</a:rPr>
              <a:t>Next week’s lab---an evolution board game!  You choose your traits!</a:t>
            </a:r>
            <a:endParaRPr lang="en-US" dirty="0">
              <a:latin typeface="Calibri" charset="0"/>
              <a:ea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</a:endParaRPr>
          </a:p>
          <a:p>
            <a:pPr marL="0" indent="0">
              <a:buNone/>
            </a:pPr>
            <a:endParaRPr lang="en-US" dirty="0">
              <a:latin typeface="Calibri" charset="0"/>
              <a:ea typeface="ＭＳ Ｐゴシック" charset="0"/>
            </a:endParaRPr>
          </a:p>
          <a:p>
            <a:pPr marL="0" indent="0">
              <a:buNone/>
            </a:pPr>
            <a:endParaRPr lang="en-US" dirty="0">
              <a:latin typeface="Calibri" charset="0"/>
              <a:ea typeface="ＭＳ Ｐゴシック" charset="0"/>
              <a:sym typeface="Wingdings" pitchFamily="2" charset="2"/>
            </a:endParaRPr>
          </a:p>
          <a:p>
            <a:pPr marL="0" indent="0">
              <a:buNone/>
            </a:pPr>
            <a:endParaRPr lang="en-US" dirty="0">
              <a:latin typeface="Calibri" charset="0"/>
              <a:ea typeface="ＭＳ Ｐゴシック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15174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xmlns="" id="{A88EDEC0-2923-0E43-912C-9D1CC5EF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911350" cy="344488"/>
          </a:xfrm>
        </p:spPr>
        <p:txBody>
          <a:bodyPr>
            <a:normAutofit fontScale="90000"/>
          </a:bodyPr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Fig. 11.9</a:t>
            </a:r>
          </a:p>
        </p:txBody>
      </p:sp>
      <p:pic>
        <p:nvPicPr>
          <p:cNvPr id="59394" name="Picture 2" descr="mad25510_11_09.jpg">
            <a:extLst>
              <a:ext uri="{FF2B5EF4-FFF2-40B4-BE49-F238E27FC236}">
                <a16:creationId xmlns:a16="http://schemas.microsoft.com/office/drawing/2014/main" xmlns="" id="{D31E30BA-81B1-5D46-B5B5-F2A5BF161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177800"/>
            <a:ext cx="3490913" cy="6515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691130A-7FE8-E14C-8C6A-C738D0026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895600"/>
            <a:ext cx="4343400" cy="3810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8521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xmlns="" id="{2202BC05-78C8-5841-8A2C-373BBF2F1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xmlns="" id="{83A475F2-4A1A-5344-A6FC-3B99FFF27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5603" name="Picture 2" descr="http://1.bp.blogspot.com/_guSOnFRs_Ks/THtz_TKGggI/AAAAAAAAAKo/FExHmjVH1LQ/s320/rna-structure.jpg">
            <a:hlinkClick r:id="rId2"/>
            <a:extLst>
              <a:ext uri="{FF2B5EF4-FFF2-40B4-BE49-F238E27FC236}">
                <a16:creationId xmlns:a16="http://schemas.microsoft.com/office/drawing/2014/main" xmlns="" id="{423A162E-9545-4B4C-BD2E-D2B0DB22C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4488"/>
            <a:ext cx="5181600" cy="623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024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xmlns="" id="{05283BD4-1E13-F143-B8EA-9CB302DBC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Try to decode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this DNA to </a:t>
            </a:r>
            <a:r>
              <a:rPr lang="en-US" altLang="en-US" dirty="0">
                <a:ea typeface="ＭＳ Ｐゴシック" panose="020B0600070205080204" pitchFamily="34" charset="-128"/>
              </a:rPr>
              <a:t>mRNA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2814" y="1530516"/>
            <a:ext cx="7986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 A C A G C G A A G T T C T T C G T C G T T G T A T T    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8786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xmlns="" id="{67D5B6F8-6E83-1349-8E55-5CD3B9DB3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Gene expression—part 2</a:t>
            </a:r>
          </a:p>
        </p:txBody>
      </p:sp>
      <p:sp>
        <p:nvSpPr>
          <p:cNvPr id="60418" name="Content Placeholder 2">
            <a:extLst>
              <a:ext uri="{FF2B5EF4-FFF2-40B4-BE49-F238E27FC236}">
                <a16:creationId xmlns:a16="http://schemas.microsoft.com/office/drawing/2014/main" xmlns="" id="{9AB8B13D-8220-F94F-B017-6A46DAD2B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Gene expression is really a 2-part process.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2.  The mRNA produced in transcription is </a:t>
            </a:r>
            <a:r>
              <a:rPr lang="en-US" altLang="en-US" b="1">
                <a:ea typeface="ＭＳ Ｐゴシック" panose="020B0600070205080204" pitchFamily="34" charset="-128"/>
              </a:rPr>
              <a:t>translated</a:t>
            </a:r>
            <a:r>
              <a:rPr lang="en-US" altLang="en-US">
                <a:ea typeface="ＭＳ Ｐゴシック" panose="020B0600070205080204" pitchFamily="34" charset="-128"/>
              </a:rPr>
              <a:t> into a protein. 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Translation requires the other types of RNA (tRNA and rRNA,  and takes place within the ribosomes)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Work in the 1950s-1980s clarified how translation works.</a:t>
            </a:r>
          </a:p>
        </p:txBody>
      </p:sp>
    </p:spTree>
    <p:extLst>
      <p:ext uri="{BB962C8B-B14F-4D97-AF65-F5344CB8AC3E}">
        <p14:creationId xmlns:p14="http://schemas.microsoft.com/office/powerpoint/2010/main" val="3256983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xmlns="" id="{6888729F-47D1-EC4B-B330-EA22DC43D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1442" name="Content Placeholder 2">
            <a:extLst>
              <a:ext uri="{FF2B5EF4-FFF2-40B4-BE49-F238E27FC236}">
                <a16:creationId xmlns:a16="http://schemas.microsoft.com/office/drawing/2014/main" xmlns="" id="{95D5B691-5A4D-6541-B4B9-131DB9D19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First, lets review what proteins are made of…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Amino acids!  There are 20 naturally occurring amino acids---but amino acids are nothing like RNA.  How can a sequence of RNA code for a sequence of amino acids?</a:t>
            </a:r>
          </a:p>
        </p:txBody>
      </p:sp>
    </p:spTree>
    <p:extLst>
      <p:ext uri="{BB962C8B-B14F-4D97-AF65-F5344CB8AC3E}">
        <p14:creationId xmlns:p14="http://schemas.microsoft.com/office/powerpoint/2010/main" val="3139268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xmlns="" id="{C0486E80-CB05-1546-8534-3FF843B0B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2466" name="Content Placeholder 2">
            <a:extLst>
              <a:ext uri="{FF2B5EF4-FFF2-40B4-BE49-F238E27FC236}">
                <a16:creationId xmlns:a16="http://schemas.microsoft.com/office/drawing/2014/main" xmlns="" id="{971DB148-6A86-1845-AE68-44FDDEFB1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Cells use a system of 3-nucleotides for each amino acid.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This is called the genetic code.  It is referred to as a triplet code.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Each 30 nucleotide code is called a codon.</a:t>
            </a:r>
          </a:p>
        </p:txBody>
      </p:sp>
    </p:spTree>
    <p:extLst>
      <p:ext uri="{BB962C8B-B14F-4D97-AF65-F5344CB8AC3E}">
        <p14:creationId xmlns:p14="http://schemas.microsoft.com/office/powerpoint/2010/main" val="2957857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xmlns="" id="{BFC1F315-B2EE-3444-A2BE-EE36F9398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1000"/>
            <a:ext cx="9067800" cy="344488"/>
          </a:xfrm>
        </p:spPr>
        <p:txBody>
          <a:bodyPr>
            <a:normAutofit fontScale="90000"/>
          </a:bodyPr>
          <a:lstStyle/>
          <a:p>
            <a:r>
              <a:rPr lang="en-US" altLang="en-US">
                <a:ea typeface="ＭＳ Ｐゴシック" panose="020B0600070205080204" pitchFamily="34" charset="-128"/>
                <a:sym typeface="Arial" panose="020B0604020202020204" pitchFamily="34" charset="0"/>
              </a:rPr>
              <a:t>The universal genetic code</a:t>
            </a:r>
          </a:p>
        </p:txBody>
      </p:sp>
      <p:pic>
        <p:nvPicPr>
          <p:cNvPr id="63490" name="Picture 2" descr="mad25510_11_10.jpg">
            <a:extLst>
              <a:ext uri="{FF2B5EF4-FFF2-40B4-BE49-F238E27FC236}">
                <a16:creationId xmlns:a16="http://schemas.microsoft.com/office/drawing/2014/main" xmlns="" id="{A116B2F3-01AB-3448-9F4A-C7079F129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58900"/>
            <a:ext cx="8686800" cy="41306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836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xmlns="" id="{892A49BE-C015-4F43-A241-90FDB0762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20 Amino acids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xmlns="" id="{8B28BD26-2F6C-B94D-A9FE-270BB2D11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You don’t have to memorize---but do pay attention to at least some of the names and note the 3-letter abbreviations.</a:t>
            </a:r>
          </a:p>
        </p:txBody>
      </p:sp>
    </p:spTree>
    <p:extLst>
      <p:ext uri="{BB962C8B-B14F-4D97-AF65-F5344CB8AC3E}">
        <p14:creationId xmlns:p14="http://schemas.microsoft.com/office/powerpoint/2010/main" val="965090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>
            <a:extLst>
              <a:ext uri="{FF2B5EF4-FFF2-40B4-BE49-F238E27FC236}">
                <a16:creationId xmlns:a16="http://schemas.microsoft.com/office/drawing/2014/main" xmlns="" id="{FBA0A317-9E01-7142-A3EA-A6D1A2F8E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45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3926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>
            <a:extLst>
              <a:ext uri="{FF2B5EF4-FFF2-40B4-BE49-F238E27FC236}">
                <a16:creationId xmlns:a16="http://schemas.microsoft.com/office/drawing/2014/main" xmlns="" id="{28C71BA2-833A-6049-AAA9-FF22C4CAC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"/>
            <a:ext cx="9144000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1289D94-4C71-384F-B646-383A960FD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04800"/>
            <a:ext cx="3886200" cy="6172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03301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were we?...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2" indent="0">
              <a:buNone/>
            </a:pPr>
            <a:endParaRPr lang="en-US" dirty="0"/>
          </a:p>
          <a:p>
            <a:pPr lvl="2"/>
            <a:r>
              <a:rPr lang="en-US" dirty="0"/>
              <a:t>Solving the structure of DNA---What does it look like, and how does it work?</a:t>
            </a:r>
          </a:p>
          <a:p>
            <a:pPr lvl="2"/>
            <a:r>
              <a:rPr lang="en-US" dirty="0"/>
              <a:t>Be sure to study the building blocks---nucleotides</a:t>
            </a:r>
          </a:p>
          <a:p>
            <a:pPr lvl="3"/>
            <a:r>
              <a:rPr lang="en-US" dirty="0"/>
              <a:t>Sketch a basic nucleotide—what are the 3 components?</a:t>
            </a:r>
          </a:p>
          <a:p>
            <a:pPr lvl="3"/>
            <a:r>
              <a:rPr lang="en-US" dirty="0"/>
              <a:t>What are the 4 bases?  Which are purines? Which are pyrimidines?</a:t>
            </a:r>
          </a:p>
          <a:p>
            <a:pPr lvl="3"/>
            <a:endParaRPr lang="en-US" dirty="0"/>
          </a:p>
          <a:p>
            <a:pPr lvl="2"/>
            <a:r>
              <a:rPr lang="en-US" dirty="0"/>
              <a:t>What did Erwin Chargaff discover? What did it point to?</a:t>
            </a:r>
          </a:p>
          <a:p>
            <a:pPr lvl="2"/>
            <a:r>
              <a:rPr lang="en-US" dirty="0"/>
              <a:t>Describe the contributions of Rosalind Franklin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281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2">
            <a:extLst>
              <a:ext uri="{FF2B5EF4-FFF2-40B4-BE49-F238E27FC236}">
                <a16:creationId xmlns:a16="http://schemas.microsoft.com/office/drawing/2014/main" xmlns="" id="{CD02097A-158B-6748-A098-9E1C6C104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1746" name="Content Placeholder 3">
            <a:extLst>
              <a:ext uri="{FF2B5EF4-FFF2-40B4-BE49-F238E27FC236}">
                <a16:creationId xmlns:a16="http://schemas.microsoft.com/office/drawing/2014/main" xmlns="" id="{19CA5E83-31DC-204A-8482-CCDA266D5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Note that the mRNA can be longer than is needed for the protein produced.  Protein synthesis always begins at a specific codon, however.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The codon (</a:t>
            </a:r>
            <a:r>
              <a:rPr lang="en-US" altLang="en-US" b="1">
                <a:ea typeface="ＭＳ Ｐゴシック" panose="020B0600070205080204" pitchFamily="34" charset="-128"/>
              </a:rPr>
              <a:t>AUG</a:t>
            </a:r>
            <a:r>
              <a:rPr lang="en-US" altLang="en-US">
                <a:ea typeface="ＭＳ Ｐゴシック" panose="020B0600070205080204" pitchFamily="34" charset="-128"/>
              </a:rPr>
              <a:t>) is called the </a:t>
            </a:r>
            <a:r>
              <a:rPr lang="en-US" altLang="en-US" b="1">
                <a:ea typeface="ＭＳ Ｐゴシック" panose="020B0600070205080204" pitchFamily="34" charset="-128"/>
              </a:rPr>
              <a:t>start codon</a:t>
            </a:r>
            <a:r>
              <a:rPr lang="en-US" altLang="en-US">
                <a:ea typeface="ＭＳ Ｐゴシック" panose="020B0600070205080204" pitchFamily="34" charset="-128"/>
              </a:rPr>
              <a:t>.  It codes for the amino acid, </a:t>
            </a:r>
            <a:r>
              <a:rPr lang="en-US" altLang="en-US" b="1">
                <a:ea typeface="ＭＳ Ｐゴシック" panose="020B0600070205080204" pitchFamily="34" charset="-128"/>
              </a:rPr>
              <a:t>methionine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17775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xmlns="" id="{73ADBD43-8838-1D4B-ACD1-7906D1BB5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xmlns="" id="{FA7464D3-864B-7E42-87CD-A4475990A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Likewise, within the mRNA is a particular codon that signals the end of the protein has been reached.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We call this the </a:t>
            </a:r>
            <a:r>
              <a:rPr lang="en-US" altLang="en-US" b="1">
                <a:ea typeface="ＭＳ Ｐゴシック" panose="020B0600070205080204" pitchFamily="34" charset="-128"/>
              </a:rPr>
              <a:t>stop codon</a:t>
            </a:r>
            <a:r>
              <a:rPr lang="en-US" altLang="en-US">
                <a:ea typeface="ＭＳ Ｐゴシック" panose="020B0600070205080204" pitchFamily="34" charset="-128"/>
              </a:rPr>
              <a:t>. There are 3 different stop codons, </a:t>
            </a:r>
            <a:r>
              <a:rPr lang="en-US" altLang="en-US" b="1">
                <a:ea typeface="ＭＳ Ｐゴシック" panose="020B0600070205080204" pitchFamily="34" charset="-128"/>
              </a:rPr>
              <a:t>UAA, UAG, UGA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The stop codons don’t code for any amino acids but simply mark where translation should stop.</a:t>
            </a:r>
          </a:p>
        </p:txBody>
      </p:sp>
    </p:spTree>
    <p:extLst>
      <p:ext uri="{BB962C8B-B14F-4D97-AF65-F5344CB8AC3E}">
        <p14:creationId xmlns:p14="http://schemas.microsoft.com/office/powerpoint/2010/main" val="27243212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xmlns="" id="{F09B7DE9-25E1-EB46-BAFD-9187E2687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Find the start and stop codons in this mRNA sequence</a:t>
            </a:r>
          </a:p>
        </p:txBody>
      </p:sp>
      <p:sp>
        <p:nvSpPr>
          <p:cNvPr id="33794" name="TextBox 2">
            <a:extLst>
              <a:ext uri="{FF2B5EF4-FFF2-40B4-BE49-F238E27FC236}">
                <a16:creationId xmlns:a16="http://schemas.microsoft.com/office/drawing/2014/main" xmlns="" id="{BE26C086-291E-1345-A354-45B34CF71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76400"/>
            <a:ext cx="8610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000"/>
              <a:t>CACUUUCACGGGCUAUGUCGCUUCAAGAAGCAGCAACAUAACCGGGCAGGAGCU</a:t>
            </a:r>
          </a:p>
        </p:txBody>
      </p:sp>
    </p:spTree>
    <p:extLst>
      <p:ext uri="{BB962C8B-B14F-4D97-AF65-F5344CB8AC3E}">
        <p14:creationId xmlns:p14="http://schemas.microsoft.com/office/powerpoint/2010/main" val="7832690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xmlns="" id="{56A91173-D071-1A4C-8DBB-60DBA3870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xmlns="" id="{04E0007A-F718-5141-BE60-8528DAE66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4819" name="TextBox 2">
            <a:extLst>
              <a:ext uri="{FF2B5EF4-FFF2-40B4-BE49-F238E27FC236}">
                <a16:creationId xmlns:a16="http://schemas.microsoft.com/office/drawing/2014/main" xmlns="" id="{B0CE8F69-0097-604C-902A-B531CCA06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33600"/>
            <a:ext cx="8610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000"/>
              <a:t>CACUUUCACGGGCU</a:t>
            </a:r>
            <a:r>
              <a:rPr lang="en-US" altLang="en-US" sz="4000">
                <a:solidFill>
                  <a:srgbClr val="1CB42C"/>
                </a:solidFill>
              </a:rPr>
              <a:t>AUG</a:t>
            </a:r>
            <a:r>
              <a:rPr lang="en-US" altLang="en-US" sz="4000"/>
              <a:t>UCGCUUCAAGAAGCAGCAACA</a:t>
            </a:r>
            <a:r>
              <a:rPr lang="en-US" altLang="en-US" sz="4000">
                <a:solidFill>
                  <a:srgbClr val="FF0000"/>
                </a:solidFill>
              </a:rPr>
              <a:t>UAA</a:t>
            </a:r>
            <a:r>
              <a:rPr lang="en-US" altLang="en-US" sz="4000"/>
              <a:t>CCGGGCAGGAGCU</a:t>
            </a:r>
          </a:p>
        </p:txBody>
      </p:sp>
    </p:spTree>
    <p:extLst>
      <p:ext uri="{BB962C8B-B14F-4D97-AF65-F5344CB8AC3E}">
        <p14:creationId xmlns:p14="http://schemas.microsoft.com/office/powerpoint/2010/main" val="33494419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xmlns="" id="{91F41C2C-F7F4-484F-92EA-53098009D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Now let’s decode or translate the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mRNA you transcribed earlier!</a:t>
            </a:r>
            <a:r>
              <a:rPr lang="en-US" altLang="en-US" dirty="0">
                <a:ea typeface="ＭＳ Ｐゴシック" panose="020B0600070205080204" pitchFamily="34" charset="-128"/>
              </a:rPr>
              <a:t/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46258E-9AB2-EF41-9AB0-6CC4B6970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rgbClr val="1CB42C"/>
                </a:solidFill>
              </a:rPr>
              <a:t>AUG/</a:t>
            </a:r>
            <a:r>
              <a:rPr lang="en-US" dirty="0"/>
              <a:t>UCG/CUU/CAA/GAA/GCA/GCA/ACA/</a:t>
            </a:r>
            <a:r>
              <a:rPr lang="en-US" dirty="0">
                <a:solidFill>
                  <a:srgbClr val="FF0000"/>
                </a:solidFill>
              </a:rPr>
              <a:t>UAA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   met-   </a:t>
            </a:r>
            <a:r>
              <a:rPr lang="en-US" dirty="0" err="1"/>
              <a:t>ser</a:t>
            </a:r>
            <a:r>
              <a:rPr lang="en-US" dirty="0"/>
              <a:t>-   </a:t>
            </a:r>
            <a:r>
              <a:rPr lang="en-US" dirty="0" err="1"/>
              <a:t>leu</a:t>
            </a:r>
            <a:r>
              <a:rPr lang="en-US" dirty="0"/>
              <a:t>-   </a:t>
            </a:r>
            <a:r>
              <a:rPr lang="en-US" dirty="0" err="1"/>
              <a:t>gln</a:t>
            </a:r>
            <a:r>
              <a:rPr lang="en-US" dirty="0"/>
              <a:t>-   </a:t>
            </a:r>
            <a:r>
              <a:rPr lang="en-US" dirty="0" err="1"/>
              <a:t>glu</a:t>
            </a:r>
            <a:r>
              <a:rPr lang="en-US" dirty="0"/>
              <a:t>-  </a:t>
            </a:r>
            <a:r>
              <a:rPr lang="en-US" dirty="0" err="1"/>
              <a:t>ala</a:t>
            </a:r>
            <a:r>
              <a:rPr lang="en-US" dirty="0"/>
              <a:t>-   </a:t>
            </a:r>
            <a:r>
              <a:rPr lang="en-US" dirty="0" err="1"/>
              <a:t>ala</a:t>
            </a:r>
            <a:r>
              <a:rPr lang="en-US" dirty="0"/>
              <a:t>-  </a:t>
            </a:r>
            <a:r>
              <a:rPr lang="en-US" dirty="0" err="1"/>
              <a:t>thr</a:t>
            </a: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24 nucleotides in the mRNA reading frame=8 amino acids in the protein.  A small protein (like the one shown) is also called a </a:t>
            </a:r>
            <a:r>
              <a:rPr lang="en-US" b="1" i="1" dirty="0"/>
              <a:t>peptide.</a:t>
            </a:r>
          </a:p>
          <a:p>
            <a:pPr>
              <a:buFont typeface="Arial" charset="0"/>
              <a:buChar char="•"/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9338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xmlns="" id="{C95D3EEA-0E6A-5F40-90D7-BFB317F12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Why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universal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ea typeface="ＭＳ Ｐゴシック" panose="020B0600070205080204" pitchFamily="34" charset="-128"/>
              </a:rPr>
              <a:t>?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D022CF-ABC0-3F40-A085-42E77C80D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genetic code is known as universal because the same code is used by all organisms to make proteins.  </a:t>
            </a:r>
          </a:p>
          <a:p>
            <a:pPr lvl="1">
              <a:defRPr/>
            </a:pPr>
            <a:r>
              <a:rPr lang="en-US" dirty="0"/>
              <a:t>Viruses</a:t>
            </a:r>
          </a:p>
          <a:p>
            <a:pPr lvl="1">
              <a:defRPr/>
            </a:pPr>
            <a:r>
              <a:rPr lang="en-US" dirty="0"/>
              <a:t>Monkeys</a:t>
            </a:r>
          </a:p>
          <a:p>
            <a:pPr lvl="1">
              <a:defRPr/>
            </a:pPr>
            <a:r>
              <a:rPr lang="en-US" dirty="0"/>
              <a:t>Jellyfish</a:t>
            </a:r>
          </a:p>
          <a:p>
            <a:pPr lvl="1">
              <a:defRPr/>
            </a:pPr>
            <a:r>
              <a:rPr lang="en-US" dirty="0"/>
              <a:t>Bacteria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en-US" sz="4400" dirty="0"/>
              <a:t>You name it!!</a:t>
            </a:r>
          </a:p>
        </p:txBody>
      </p:sp>
    </p:spTree>
    <p:extLst>
      <p:ext uri="{BB962C8B-B14F-4D97-AF65-F5344CB8AC3E}">
        <p14:creationId xmlns:p14="http://schemas.microsoft.com/office/powerpoint/2010/main" val="716724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xmlns="" id="{7ECC4F41-0F70-314D-8D58-26ED4AD3C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xmlns="" id="{500C4622-A4FF-5E4E-84FC-E655CE8F6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Where do the helper RNAs come into play?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rRNA</a:t>
            </a:r>
            <a:r>
              <a:rPr lang="en-US" altLang="en-US">
                <a:ea typeface="ＭＳ Ｐゴシック" panose="020B0600070205080204" pitchFamily="34" charset="-128"/>
              </a:rPr>
              <a:t> makes up part of the ribosome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tRNA</a:t>
            </a:r>
            <a:r>
              <a:rPr lang="en-US" altLang="en-US">
                <a:ea typeface="ＭＳ Ｐゴシック" panose="020B0600070205080204" pitchFamily="34" charset="-128"/>
              </a:rPr>
              <a:t> delivers the amino acids according to the mRNA code</a:t>
            </a:r>
          </a:p>
        </p:txBody>
      </p:sp>
    </p:spTree>
    <p:extLst>
      <p:ext uri="{BB962C8B-B14F-4D97-AF65-F5344CB8AC3E}">
        <p14:creationId xmlns:p14="http://schemas.microsoft.com/office/powerpoint/2010/main" val="8880515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xmlns="" id="{4DF98B90-621D-B045-8CF9-CC59FCEC0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911350" cy="344488"/>
          </a:xfrm>
        </p:spPr>
        <p:txBody>
          <a:bodyPr>
            <a:normAutofit fontScale="90000"/>
          </a:bodyPr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Fig. 11.9</a:t>
            </a:r>
          </a:p>
        </p:txBody>
      </p:sp>
      <p:pic>
        <p:nvPicPr>
          <p:cNvPr id="39938" name="Picture 2" descr="mad25510_11_09.jpg">
            <a:extLst>
              <a:ext uri="{FF2B5EF4-FFF2-40B4-BE49-F238E27FC236}">
                <a16:creationId xmlns:a16="http://schemas.microsoft.com/office/drawing/2014/main" xmlns="" id="{DBF4006D-32BF-6344-BE71-B31CE15E3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177800"/>
            <a:ext cx="3490913" cy="6515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1">
            <a:extLst>
              <a:ext uri="{FF2B5EF4-FFF2-40B4-BE49-F238E27FC236}">
                <a16:creationId xmlns:a16="http://schemas.microsoft.com/office/drawing/2014/main" xmlns="" id="{DBEBFD32-74EB-2D42-B4E9-1DF32AFAC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037013"/>
            <a:ext cx="25146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tRNAs have an RNA sequence that is complementary to each codon.  They also have a specific amino acid attached to them.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B836A966-1787-4940-8606-8441E2A80666}"/>
              </a:ext>
            </a:extLst>
          </p:cNvPr>
          <p:cNvCxnSpPr>
            <a:stCxn id="39939" idx="1"/>
          </p:cNvCxnSpPr>
          <p:nvPr/>
        </p:nvCxnSpPr>
        <p:spPr>
          <a:xfrm flipH="1" flipV="1">
            <a:off x="6019800" y="4572000"/>
            <a:ext cx="609600" cy="34131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8551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xmlns="" id="{620EC753-FDEA-A544-B752-60A8D0D9D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911350" cy="344488"/>
          </a:xfrm>
        </p:spPr>
        <p:txBody>
          <a:bodyPr>
            <a:normAutofit fontScale="90000"/>
          </a:bodyPr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Fig. 11.13a</a:t>
            </a:r>
          </a:p>
        </p:txBody>
      </p:sp>
      <p:pic>
        <p:nvPicPr>
          <p:cNvPr id="40962" name="Picture 2" descr="mad25510_11_13a.jpg">
            <a:extLst>
              <a:ext uri="{FF2B5EF4-FFF2-40B4-BE49-F238E27FC236}">
                <a16:creationId xmlns:a16="http://schemas.microsoft.com/office/drawing/2014/main" xmlns="" id="{4A27B1E3-008C-0442-9D37-F34C52812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77800"/>
            <a:ext cx="5245100" cy="6515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0110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xmlns="" id="{A2815EF9-95B6-A240-8B1D-600327941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xmlns="" id="{11D64AF6-47B2-2343-A548-03B92CA1B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We won’t focus on more details of transcription and translation…please read and look at figures.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There are minor differences in prokaryotes and eukaryotes.</a:t>
            </a:r>
          </a:p>
        </p:txBody>
      </p:sp>
    </p:spTree>
    <p:extLst>
      <p:ext uri="{BB962C8B-B14F-4D97-AF65-F5344CB8AC3E}">
        <p14:creationId xmlns:p14="http://schemas.microsoft.com/office/powerpoint/2010/main" val="1499244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xmlns="" id="{2D5CE803-DF84-E14C-A47B-3E6C8C3B2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911350" cy="344488"/>
          </a:xfrm>
        </p:spPr>
        <p:txBody>
          <a:bodyPr>
            <a:normAutofit fontScale="90000"/>
          </a:bodyPr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Fig. 11.2</a:t>
            </a:r>
          </a:p>
        </p:txBody>
      </p:sp>
      <p:pic>
        <p:nvPicPr>
          <p:cNvPr id="30722" name="Picture 2" descr="mad25510_11_02.jpg">
            <a:extLst>
              <a:ext uri="{FF2B5EF4-FFF2-40B4-BE49-F238E27FC236}">
                <a16:creationId xmlns:a16="http://schemas.microsoft.com/office/drawing/2014/main" xmlns="" id="{17444099-45A0-DE43-BA45-D7F50C8AC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76225"/>
            <a:ext cx="7485062" cy="63182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816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xmlns="" id="{A687EAEC-EBD3-1542-A7DE-1B94D9002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911350" cy="344488"/>
          </a:xfrm>
        </p:spPr>
        <p:txBody>
          <a:bodyPr>
            <a:normAutofit fontScale="90000"/>
          </a:bodyPr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Fig. 11.17</a:t>
            </a:r>
          </a:p>
        </p:txBody>
      </p:sp>
      <p:pic>
        <p:nvPicPr>
          <p:cNvPr id="43010" name="Picture 2" descr="mad25510_11_17.jpg">
            <a:extLst>
              <a:ext uri="{FF2B5EF4-FFF2-40B4-BE49-F238E27FC236}">
                <a16:creationId xmlns:a16="http://schemas.microsoft.com/office/drawing/2014/main" xmlns="" id="{3FD9B63E-4DB8-2640-87DE-B4A7CD1A2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450850"/>
            <a:ext cx="8062913" cy="5969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988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4">
            <a:extLst>
              <a:ext uri="{FF2B5EF4-FFF2-40B4-BE49-F238E27FC236}">
                <a16:creationId xmlns:a16="http://schemas.microsoft.com/office/drawing/2014/main" xmlns="" id="{F276E7BB-B3FB-4F44-82DA-0768AE1A0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2413"/>
            <a:ext cx="90455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b="1" dirty="0"/>
              <a:t>Compare %A to %T and %C </a:t>
            </a:r>
            <a:r>
              <a:rPr lang="en-US" altLang="en-US" sz="3200" b="1" dirty="0" smtClean="0"/>
              <a:t>to %</a:t>
            </a:r>
            <a:r>
              <a:rPr lang="en-US" altLang="en-US" sz="3200" b="1" dirty="0"/>
              <a:t>G for every organism.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3051D88D-A98A-6F48-A4F4-0C3E7A81DF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723766"/>
              </p:ext>
            </p:extLst>
          </p:nvPr>
        </p:nvGraphicFramePr>
        <p:xfrm>
          <a:off x="392113" y="2303463"/>
          <a:ext cx="8413750" cy="3381559"/>
        </p:xfrm>
        <a:graphic>
          <a:graphicData uri="http://schemas.openxmlformats.org/drawingml/2006/table">
            <a:tbl>
              <a:tblPr/>
              <a:tblGrid>
                <a:gridCol w="935037">
                  <a:extLst>
                    <a:ext uri="{9D8B030D-6E8A-4147-A177-3AD203B41FA5}">
                      <a16:colId xmlns:a16="http://schemas.microsoft.com/office/drawing/2014/main" xmlns="" val="3542192293"/>
                    </a:ext>
                  </a:extLst>
                </a:gridCol>
                <a:gridCol w="935038">
                  <a:extLst>
                    <a:ext uri="{9D8B030D-6E8A-4147-A177-3AD203B41FA5}">
                      <a16:colId xmlns:a16="http://schemas.microsoft.com/office/drawing/2014/main" xmlns="" val="2797415934"/>
                    </a:ext>
                  </a:extLst>
                </a:gridCol>
                <a:gridCol w="935037">
                  <a:extLst>
                    <a:ext uri="{9D8B030D-6E8A-4147-A177-3AD203B41FA5}">
                      <a16:colId xmlns:a16="http://schemas.microsoft.com/office/drawing/2014/main" xmlns="" val="3504094255"/>
                    </a:ext>
                  </a:extLst>
                </a:gridCol>
                <a:gridCol w="935038">
                  <a:extLst>
                    <a:ext uri="{9D8B030D-6E8A-4147-A177-3AD203B41FA5}">
                      <a16:colId xmlns:a16="http://schemas.microsoft.com/office/drawing/2014/main" xmlns="" val="614531708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xmlns="" val="585655876"/>
                    </a:ext>
                  </a:extLst>
                </a:gridCol>
                <a:gridCol w="935037">
                  <a:extLst>
                    <a:ext uri="{9D8B030D-6E8A-4147-A177-3AD203B41FA5}">
                      <a16:colId xmlns:a16="http://schemas.microsoft.com/office/drawing/2014/main" xmlns="" val="2306148057"/>
                    </a:ext>
                  </a:extLst>
                </a:gridCol>
                <a:gridCol w="935038">
                  <a:extLst>
                    <a:ext uri="{9D8B030D-6E8A-4147-A177-3AD203B41FA5}">
                      <a16:colId xmlns:a16="http://schemas.microsoft.com/office/drawing/2014/main" xmlns="" val="3740938724"/>
                    </a:ext>
                  </a:extLst>
                </a:gridCol>
                <a:gridCol w="935037">
                  <a:extLst>
                    <a:ext uri="{9D8B030D-6E8A-4147-A177-3AD203B41FA5}">
                      <a16:colId xmlns:a16="http://schemas.microsoft.com/office/drawing/2014/main" xmlns="" val="2309955529"/>
                    </a:ext>
                  </a:extLst>
                </a:gridCol>
                <a:gridCol w="935038">
                  <a:extLst>
                    <a:ext uri="{9D8B030D-6E8A-4147-A177-3AD203B41FA5}">
                      <a16:colId xmlns:a16="http://schemas.microsoft.com/office/drawing/2014/main" xmlns="" val="331055375"/>
                    </a:ext>
                  </a:extLst>
                </a:gridCol>
              </a:tblGrid>
              <a:tr h="273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Organism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%A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%G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%C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%T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A/T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G/C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%GC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%AT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97505806"/>
                  </a:ext>
                </a:extLst>
              </a:tr>
              <a:tr h="273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φX174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24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23.3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21.5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31.2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0.77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83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1.08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D4C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44.8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55.2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31473513"/>
                  </a:ext>
                </a:extLst>
              </a:tr>
              <a:tr h="273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Maize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26.8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22.8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23.2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27.2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0.99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83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0.98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D4C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46.1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54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24781243"/>
                  </a:ext>
                </a:extLst>
              </a:tr>
              <a:tr h="273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Octopus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33.2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17.6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17.6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31.6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1.05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83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D4C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35.2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64.8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26171284"/>
                  </a:ext>
                </a:extLst>
              </a:tr>
              <a:tr h="273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Chicken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28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22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D4C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21.6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D4C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28.4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0.99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83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1.02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D4C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43.7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56.4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78199538"/>
                  </a:ext>
                </a:extLst>
              </a:tr>
              <a:tr h="273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Rat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28.6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21.4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20.5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28.4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1.01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83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D4C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42.9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57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96946116"/>
                  </a:ext>
                </a:extLst>
              </a:tr>
              <a:tr h="273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Human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29.3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20.7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20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30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0.98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83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1.04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D4C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40.7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59.3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1239487"/>
                  </a:ext>
                </a:extLst>
              </a:tr>
              <a:tr h="273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Grasshopper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29.3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20.5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20.7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29.3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83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0.99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D4C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41.2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58.6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99380758"/>
                  </a:ext>
                </a:extLst>
              </a:tr>
              <a:tr h="273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Sea Urchin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32.8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17.7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17.3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32.1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1.02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83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1.02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D4C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35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64.9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61940181"/>
                  </a:ext>
                </a:extLst>
              </a:tr>
              <a:tr h="273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Wheat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27.3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22.7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22.8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27.1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1.01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83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D4C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45.5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54.4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5020983"/>
                  </a:ext>
                </a:extLst>
              </a:tr>
              <a:tr h="3780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Yeast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31.3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18.7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17.1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32.9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0.95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83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1.09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D4C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35.8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64.4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06113738"/>
                  </a:ext>
                </a:extLst>
              </a:tr>
              <a:tr h="273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E. coli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24.7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26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D4C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25.7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D4C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23.6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1.05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83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1.01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D4C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51.7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48.3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42006836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82D0EA00-1BD2-CB40-8CA9-AB97EF7AAF15}"/>
              </a:ext>
            </a:extLst>
          </p:cNvPr>
          <p:cNvCxnSpPr/>
          <p:nvPr/>
        </p:nvCxnSpPr>
        <p:spPr>
          <a:xfrm>
            <a:off x="1588" y="3182938"/>
            <a:ext cx="3048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B3E9DF63-6A74-EB4C-898C-640F0111D575}"/>
              </a:ext>
            </a:extLst>
          </p:cNvPr>
          <p:cNvCxnSpPr/>
          <p:nvPr/>
        </p:nvCxnSpPr>
        <p:spPr>
          <a:xfrm>
            <a:off x="58738" y="5184775"/>
            <a:ext cx="3048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590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2">
            <a:extLst>
              <a:ext uri="{FF2B5EF4-FFF2-40B4-BE49-F238E27FC236}">
                <a16:creationId xmlns:a16="http://schemas.microsoft.com/office/drawing/2014/main" xmlns="" id="{443D78C3-656E-3A47-9FAD-410A99AB1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key points</a:t>
            </a:r>
          </a:p>
        </p:txBody>
      </p:sp>
      <p:sp>
        <p:nvSpPr>
          <p:cNvPr id="46082" name="Content Placeholder 3">
            <a:extLst>
              <a:ext uri="{FF2B5EF4-FFF2-40B4-BE49-F238E27FC236}">
                <a16:creationId xmlns:a16="http://schemas.microsoft.com/office/drawing/2014/main" xmlns="" id="{9DF12B6C-6066-D544-B082-DC7D78400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DNA is made of 2 strands of deoxyribonucleotides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The strands are held together using base interactions (A with T and G with C)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These interactions are known as </a:t>
            </a:r>
            <a:r>
              <a:rPr lang="en-US" altLang="en-US" b="1">
                <a:ea typeface="ＭＳ Ｐゴシック" panose="020B0600070205080204" pitchFamily="34" charset="-128"/>
              </a:rPr>
              <a:t>complementary base pairs.</a:t>
            </a:r>
          </a:p>
        </p:txBody>
      </p:sp>
    </p:spTree>
    <p:extLst>
      <p:ext uri="{BB962C8B-B14F-4D97-AF65-F5344CB8AC3E}">
        <p14:creationId xmlns:p14="http://schemas.microsoft.com/office/powerpoint/2010/main" val="2419116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xmlns="" id="{19CF8DC1-B61B-DE47-905C-A1FA1F753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911350" cy="344488"/>
          </a:xfrm>
        </p:spPr>
        <p:txBody>
          <a:bodyPr>
            <a:normAutofit fontScale="90000"/>
          </a:bodyPr>
          <a:lstStyle/>
          <a:p>
            <a:r>
              <a:rPr lang="en-US" altLang="en-US">
                <a:ea typeface="ＭＳ Ｐゴシック" panose="020B0600070205080204" pitchFamily="34" charset="-128"/>
                <a:sym typeface="Arial" panose="020B0604020202020204" pitchFamily="34" charset="0"/>
              </a:rPr>
              <a:t>Fig. 11.5a</a:t>
            </a:r>
          </a:p>
        </p:txBody>
      </p:sp>
      <p:pic>
        <p:nvPicPr>
          <p:cNvPr id="47106" name="Picture 2" descr="mad25510_11_05a.jpg">
            <a:extLst>
              <a:ext uri="{FF2B5EF4-FFF2-40B4-BE49-F238E27FC236}">
                <a16:creationId xmlns:a16="http://schemas.microsoft.com/office/drawing/2014/main" xmlns="" id="{1F22388B-737C-A84B-B702-D2CCE4DEF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686800" cy="3505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Box 1">
            <a:extLst>
              <a:ext uri="{FF2B5EF4-FFF2-40B4-BE49-F238E27FC236}">
                <a16:creationId xmlns:a16="http://schemas.microsoft.com/office/drawing/2014/main" xmlns="" id="{1DFCBAFF-8B07-E644-A030-3F5959A44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257800"/>
            <a:ext cx="464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A and T form 2 Hydrogen bonds.  Recall this non-covalent bond type</a:t>
            </a:r>
          </a:p>
        </p:txBody>
      </p:sp>
    </p:spTree>
    <p:extLst>
      <p:ext uri="{BB962C8B-B14F-4D97-AF65-F5344CB8AC3E}">
        <p14:creationId xmlns:p14="http://schemas.microsoft.com/office/powerpoint/2010/main" val="1177401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xmlns="" id="{F2DE6768-2F40-EF42-A3D2-266950D24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911350" cy="344488"/>
          </a:xfrm>
        </p:spPr>
        <p:txBody>
          <a:bodyPr>
            <a:normAutofit fontScale="90000"/>
          </a:bodyPr>
          <a:lstStyle/>
          <a:p>
            <a:r>
              <a:rPr lang="en-US" altLang="en-US">
                <a:ea typeface="ＭＳ Ｐゴシック" panose="020B0600070205080204" pitchFamily="34" charset="-128"/>
                <a:sym typeface="Arial" panose="020B0604020202020204" pitchFamily="34" charset="0"/>
              </a:rPr>
              <a:t>Fig. 11.5b</a:t>
            </a:r>
          </a:p>
        </p:txBody>
      </p:sp>
      <p:pic>
        <p:nvPicPr>
          <p:cNvPr id="48130" name="Picture 2" descr="mad25510_11_05b.jpg">
            <a:extLst>
              <a:ext uri="{FF2B5EF4-FFF2-40B4-BE49-F238E27FC236}">
                <a16:creationId xmlns:a16="http://schemas.microsoft.com/office/drawing/2014/main" xmlns="" id="{2054C3FE-6197-1B47-8727-45D991D33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77800"/>
            <a:ext cx="6900863" cy="6515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Box 3">
            <a:extLst>
              <a:ext uri="{FF2B5EF4-FFF2-40B4-BE49-F238E27FC236}">
                <a16:creationId xmlns:a16="http://schemas.microsoft.com/office/drawing/2014/main" xmlns="" id="{BCB02864-460F-F74E-82D6-3B7FCF4D2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648200"/>
            <a:ext cx="403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G and C form 3 Hydrogen bonds.  G-C base pairs are stronger than A-T base pairs.</a:t>
            </a:r>
          </a:p>
        </p:txBody>
      </p:sp>
    </p:spTree>
    <p:extLst>
      <p:ext uri="{BB962C8B-B14F-4D97-AF65-F5344CB8AC3E}">
        <p14:creationId xmlns:p14="http://schemas.microsoft.com/office/powerpoint/2010/main" val="1178969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2">
            <a:extLst>
              <a:ext uri="{FF2B5EF4-FFF2-40B4-BE49-F238E27FC236}">
                <a16:creationId xmlns:a16="http://schemas.microsoft.com/office/drawing/2014/main" xmlns="" id="{DF939C7F-237D-124C-92AB-456AEDD88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7891" name="Content Placeholder 3">
            <a:extLst>
              <a:ext uri="{FF2B5EF4-FFF2-40B4-BE49-F238E27FC236}">
                <a16:creationId xmlns:a16="http://schemas.microsoft.com/office/drawing/2014/main" xmlns="" id="{13971AC2-16E3-9745-A618-086CDC9F0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  <a:cs typeface="MS PGothic" charset="0"/>
              </a:rPr>
              <a:t>This complementarity----gave W and C a good idea of how the molecule might copy itself.</a:t>
            </a:r>
          </a:p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  <a:cs typeface="MS PGothic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dirty="0">
                <a:ea typeface="MS PGothic" charset="0"/>
                <a:cs typeface="MS PGothic" charset="0"/>
              </a:rPr>
              <a:t>Other scientists supported the idea with experiments.  One key set of experiments were done by 2 scientists---</a:t>
            </a:r>
            <a:r>
              <a:rPr lang="en-US" dirty="0" err="1">
                <a:ea typeface="MS PGothic" charset="0"/>
                <a:cs typeface="MS PGothic" charset="0"/>
              </a:rPr>
              <a:t>Messelson</a:t>
            </a:r>
            <a:r>
              <a:rPr lang="en-US" dirty="0">
                <a:ea typeface="MS PGothic" charset="0"/>
                <a:cs typeface="MS PGothic" charset="0"/>
              </a:rPr>
              <a:t> and Stahl.</a:t>
            </a:r>
          </a:p>
        </p:txBody>
      </p:sp>
    </p:spTree>
    <p:extLst>
      <p:ext uri="{BB962C8B-B14F-4D97-AF65-F5344CB8AC3E}">
        <p14:creationId xmlns:p14="http://schemas.microsoft.com/office/powerpoint/2010/main" val="4263291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1253</Words>
  <Application>Microsoft Macintosh PowerPoint</Application>
  <PresentationFormat>On-screen Show (4:3)</PresentationFormat>
  <Paragraphs>230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Concepts of Biology Biol 111 Minot State University</vt:lpstr>
      <vt:lpstr>Lecture 30 April 20, 2018</vt:lpstr>
      <vt:lpstr>Where were we?...</vt:lpstr>
      <vt:lpstr>Fig. 11.2</vt:lpstr>
      <vt:lpstr>PowerPoint Presentation</vt:lpstr>
      <vt:lpstr>The key points</vt:lpstr>
      <vt:lpstr>Fig. 11.5a</vt:lpstr>
      <vt:lpstr>Fig. 11.5b</vt:lpstr>
      <vt:lpstr>PowerPoint Presentation</vt:lpstr>
      <vt:lpstr>Semi-conservative replication</vt:lpstr>
      <vt:lpstr>PowerPoint Presentation</vt:lpstr>
      <vt:lpstr>Fig. 11.6</vt:lpstr>
      <vt:lpstr>Try this with any sequence of DNA!</vt:lpstr>
      <vt:lpstr>Connecting concepts…</vt:lpstr>
      <vt:lpstr>We’ve addressed some questions…</vt:lpstr>
      <vt:lpstr>More work on DNA…</vt:lpstr>
      <vt:lpstr>Gene expression—part 1</vt:lpstr>
      <vt:lpstr>Table 11.1</vt:lpstr>
      <vt:lpstr>PowerPoint Presentation</vt:lpstr>
      <vt:lpstr>Fig. 11.9</vt:lpstr>
      <vt:lpstr>PowerPoint Presentation</vt:lpstr>
      <vt:lpstr>Try to decode this DNA to mRNA</vt:lpstr>
      <vt:lpstr>Gene expression—part 2</vt:lpstr>
      <vt:lpstr>PowerPoint Presentation</vt:lpstr>
      <vt:lpstr>PowerPoint Presentation</vt:lpstr>
      <vt:lpstr>The universal genetic code</vt:lpstr>
      <vt:lpstr>20 Amino acids</vt:lpstr>
      <vt:lpstr>PowerPoint Presentation</vt:lpstr>
      <vt:lpstr>PowerPoint Presentation</vt:lpstr>
      <vt:lpstr>PowerPoint Presentation</vt:lpstr>
      <vt:lpstr>PowerPoint Presentation</vt:lpstr>
      <vt:lpstr>Find the start and stop codons in this mRNA sequence</vt:lpstr>
      <vt:lpstr>PowerPoint Presentation</vt:lpstr>
      <vt:lpstr>Now let’s decode or translate the mRNA you transcribed earlier! </vt:lpstr>
      <vt:lpstr>Why “universal”?</vt:lpstr>
      <vt:lpstr>PowerPoint Presentation</vt:lpstr>
      <vt:lpstr>Fig. 11.9</vt:lpstr>
      <vt:lpstr>Fig. 11.13a</vt:lpstr>
      <vt:lpstr>PowerPoint Presentation</vt:lpstr>
      <vt:lpstr>Fig. 11.17</vt:lpstr>
    </vt:vector>
  </TitlesOfParts>
  <Company>Minot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Concepts of Biology Biol 111 Minot State University</dc:title>
  <dc:creator>Heidi Super</dc:creator>
  <cp:lastModifiedBy>Heidi Super</cp:lastModifiedBy>
  <cp:revision>92</cp:revision>
  <dcterms:created xsi:type="dcterms:W3CDTF">2018-02-28T16:46:22Z</dcterms:created>
  <dcterms:modified xsi:type="dcterms:W3CDTF">2018-04-20T14:53:35Z</dcterms:modified>
</cp:coreProperties>
</file>